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9" r:id="rId3"/>
    <p:sldId id="268" r:id="rId4"/>
    <p:sldId id="273" r:id="rId5"/>
    <p:sldId id="270" r:id="rId6"/>
    <p:sldId id="274" r:id="rId7"/>
    <p:sldId id="271" r:id="rId8"/>
    <p:sldId id="275" r:id="rId9"/>
    <p:sldId id="276" r:id="rId10"/>
    <p:sldId id="272" r:id="rId11"/>
    <p:sldId id="277" r:id="rId12"/>
    <p:sldId id="278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318CB-E3B2-4669-BD3E-12BD247E530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F4FE-B9C3-40D8-9EB6-0FB048478CE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3DE16-4126-4B42-A554-198E762A6CD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BCA1D-C58D-45CF-ACB1-B0B9241E92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1E94-1123-419D-A7AE-15A915F171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5768-E0EB-4725-8B7A-8D0E4141250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013FF-3475-4A36-8BBD-64557502F9A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AA94A-4205-4336-9251-15306FE2A4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283E-71F6-40B4-A640-7C5F04A2E05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15C0E-705E-4F8E-AD38-1E6C91469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DDB46-4387-4A31-94AC-19A048A2071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C8169-7BBF-4517-8071-F071B8964D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47ED577-AEA2-407D-ABB3-02DFE0C704F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5400" dirty="0"/>
              <a:t>MATTER:</a:t>
            </a:r>
            <a:br>
              <a:rPr lang="en-CA" sz="5400" dirty="0"/>
            </a:br>
            <a:r>
              <a:rPr lang="en-CA" sz="5400" dirty="0"/>
              <a:t>Physical and Chemical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496300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The 5 Clues of a Chemical Change</a:t>
            </a:r>
            <a:endParaRPr lang="en-CA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180022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There are 5 main clues that a chemical change has </a:t>
            </a:r>
            <a:r>
              <a:rPr lang="en-CA" dirty="0" err="1" smtClean="0">
                <a:latin typeface="Arial" charset="0"/>
              </a:rPr>
              <a:t>occured</a:t>
            </a:r>
            <a:r>
              <a:rPr lang="en-CA" dirty="0" smtClean="0">
                <a:latin typeface="Arial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</a:rPr>
              <a:t>1. A</a:t>
            </a:r>
            <a:r>
              <a:rPr lang="en-CA" dirty="0" smtClean="0">
                <a:latin typeface="Arial" charset="0"/>
                <a:sym typeface="Wingdings" pitchFamily="2" charset="2"/>
              </a:rPr>
              <a:t> </a:t>
            </a:r>
            <a:r>
              <a:rPr lang="en-CA" dirty="0">
                <a:latin typeface="Arial" charset="0"/>
                <a:sym typeface="Wingdings" pitchFamily="2" charset="2"/>
              </a:rPr>
              <a:t>new colour </a:t>
            </a:r>
            <a:r>
              <a:rPr lang="en-CA" dirty="0" smtClean="0">
                <a:latin typeface="Arial" charset="0"/>
                <a:sym typeface="Wingdings" pitchFamily="2" charset="2"/>
              </a:rPr>
              <a:t>appears (weak clue)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endParaRPr lang="en-CA" dirty="0">
              <a:latin typeface="Arial" charset="0"/>
            </a:endParaRPr>
          </a:p>
        </p:txBody>
      </p:sp>
      <p:pic>
        <p:nvPicPr>
          <p:cNvPr id="34819" name="Picture 5" descr="http://www.titrations.info/img/phenolphthalein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636838"/>
            <a:ext cx="45370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3629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5051425" cy="2981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CA" smtClean="0">
                <a:latin typeface="Arial" charset="0"/>
                <a:sym typeface="Wingdings" pitchFamily="2" charset="2"/>
              </a:rPr>
              <a:t>2. Heat or light is given off.</a:t>
            </a:r>
            <a:br>
              <a:rPr lang="en-CA" smtClean="0">
                <a:latin typeface="Arial" charset="0"/>
                <a:sym typeface="Wingdings" pitchFamily="2" charset="2"/>
              </a:rPr>
            </a:br>
            <a:endParaRPr lang="en-CA" smtClean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CA" smtClean="0">
                <a:latin typeface="Arial" charset="0"/>
                <a:sym typeface="Wingdings" pitchFamily="2" charset="2"/>
              </a:rPr>
              <a:t>3. Bubbles of gas form. The bubbles are the new substance.</a:t>
            </a:r>
          </a:p>
          <a:p>
            <a:pPr eaLnBrk="1" hangingPunct="1">
              <a:buFont typeface="Wingdings" pitchFamily="2" charset="2"/>
              <a:buNone/>
            </a:pPr>
            <a:endParaRPr lang="en-CA" smtClean="0"/>
          </a:p>
        </p:txBody>
      </p:sp>
      <p:pic>
        <p:nvPicPr>
          <p:cNvPr id="35843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196975"/>
            <a:ext cx="266382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 descr="http://t0.gstatic.com/images?q=tbn:ANd9GcRGVnK6AMhOxoS9pp6-A8suLLhbxsXpbYMci9kDQzrcr79IvBV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076700"/>
            <a:ext cx="35274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91513" cy="226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4. A new solid material, called a </a:t>
            </a:r>
            <a:r>
              <a:rPr lang="en-CA" b="1" u="sng" dirty="0" smtClean="0">
                <a:latin typeface="Arial" charset="0"/>
                <a:sym typeface="Wingdings" pitchFamily="2" charset="2"/>
              </a:rPr>
              <a:t>precipitate</a:t>
            </a:r>
            <a:r>
              <a:rPr lang="en-CA" dirty="0" smtClean="0">
                <a:latin typeface="Arial" charset="0"/>
                <a:sym typeface="Wingdings" pitchFamily="2" charset="2"/>
              </a:rPr>
              <a:t>, forms when two clear liquids are combined.  You know the new substance is a solid because light is blocked.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	</a:t>
            </a:r>
            <a:endParaRPr lang="en-CA" dirty="0"/>
          </a:p>
        </p:txBody>
      </p:sp>
      <p:pic>
        <p:nvPicPr>
          <p:cNvPr id="36867" name="Picture 2" descr="http://np-apchemistry.wikispaces.com/file/view/ch4.jpg/78397933/ch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0975" y="3141663"/>
            <a:ext cx="38830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088" y="3803650"/>
            <a:ext cx="37449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The change is difficult to reverse.</a:t>
            </a:r>
            <a:endParaRPr lang="en-C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http://4.bp.blogspot.com/_14Ot44aNh8I/TBEyTXB3sUI/AAAAAAAAAA4/vP9Hz5Uzqy8/s1600/chocolate-cake-ingredi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66838"/>
            <a:ext cx="4176712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6" descr="http://cdn.egglesscooking.com/images/cakes/chocolate/eggless-chocolate-c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268413"/>
            <a:ext cx="39671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067175" y="3573463"/>
            <a:ext cx="1296988" cy="431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50825" y="473392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CA" dirty="0" smtClean="0"/>
              <a:t>What are the clues?</a:t>
            </a:r>
            <a:br>
              <a:rPr lang="en-CA" dirty="0" smtClean="0"/>
            </a:br>
            <a:r>
              <a:rPr lang="en-CA" sz="3600" dirty="0" smtClean="0"/>
              <a:t>- a new substance is formed</a:t>
            </a:r>
            <a:br>
              <a:rPr lang="en-CA" sz="3600" dirty="0" smtClean="0"/>
            </a:br>
            <a:r>
              <a:rPr lang="en-CA" sz="3600" dirty="0" smtClean="0"/>
              <a:t>- irreversible</a:t>
            </a:r>
            <a:br>
              <a:rPr lang="en-CA" sz="3600" dirty="0" smtClean="0"/>
            </a:br>
            <a:r>
              <a:rPr lang="en-CA" sz="3600" dirty="0" smtClean="0"/>
              <a:t>- colour changed</a:t>
            </a:r>
            <a:endParaRPr lang="en-CA" sz="3600" dirty="0"/>
          </a:p>
        </p:txBody>
      </p:sp>
      <p:sp>
        <p:nvSpPr>
          <p:cNvPr id="12" name="Title 9"/>
          <p:cNvSpPr txBox="1">
            <a:spLocks/>
          </p:cNvSpPr>
          <p:nvPr/>
        </p:nvSpPr>
        <p:spPr bwMode="auto">
          <a:xfrm>
            <a:off x="403225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4400" b="1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Has a chemical change occurred?</a:t>
            </a:r>
            <a:endParaRPr lang="en-CA" sz="4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24765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Physical changes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/>
              <a:t>– no new substance formed and usually reversible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/>
              <a:t>– 3 physical changes are </a:t>
            </a:r>
          </a:p>
          <a:p>
            <a:pPr lvl="1" eaLnBrk="1" hangingPunct="1">
              <a:buFontTx/>
              <a:buChar char="-"/>
              <a:defRPr/>
            </a:pPr>
            <a:r>
              <a:rPr lang="en-CA" sz="3200" dirty="0" smtClean="0"/>
              <a:t>A change of state, dissolving, breaking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288" y="3687763"/>
            <a:ext cx="8229600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Chemical changes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– a new substance forms and usually </a:t>
            </a:r>
            <a:r>
              <a:rPr lang="en-CA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not</a:t>
            </a: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reversible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– 3 chemical changes are 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Tx/>
              <a:buChar char="-"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Combustion, reaction with acid, corrosion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CA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836613"/>
            <a:ext cx="6419850" cy="5545137"/>
          </a:xfrm>
        </p:spPr>
        <p:txBody>
          <a:bodyPr/>
          <a:lstStyle/>
          <a:p>
            <a:pPr eaLnBrk="1" hangingPunct="1">
              <a:defRPr/>
            </a:pPr>
            <a:r>
              <a:rPr lang="en-CA" sz="4000" dirty="0" smtClean="0"/>
              <a:t>The five clues of chemical change are:</a:t>
            </a:r>
          </a:p>
          <a:p>
            <a:pPr lvl="1" eaLnBrk="1" hangingPunct="1">
              <a:defRPr/>
            </a:pPr>
            <a:r>
              <a:rPr lang="en-CA" sz="3200" dirty="0" smtClean="0"/>
              <a:t>A new colour appears</a:t>
            </a:r>
          </a:p>
          <a:p>
            <a:pPr lvl="1" eaLnBrk="1" hangingPunct="1">
              <a:defRPr/>
            </a:pPr>
            <a:r>
              <a:rPr lang="en-CA" sz="3200" dirty="0" smtClean="0"/>
              <a:t>Heat or light is given off</a:t>
            </a:r>
          </a:p>
          <a:p>
            <a:pPr lvl="1" eaLnBrk="1" hangingPunct="1">
              <a:defRPr/>
            </a:pPr>
            <a:r>
              <a:rPr lang="en-CA" sz="3200" dirty="0" smtClean="0"/>
              <a:t>Bubbles of gas form – the new substance</a:t>
            </a:r>
          </a:p>
          <a:p>
            <a:pPr lvl="1" eaLnBrk="1" hangingPunct="1">
              <a:defRPr/>
            </a:pPr>
            <a:r>
              <a:rPr lang="en-CA" sz="3200" dirty="0" smtClean="0"/>
              <a:t>A solid precipitate forms when two clear liquids are mixed</a:t>
            </a:r>
          </a:p>
          <a:p>
            <a:pPr lvl="1" eaLnBrk="1" hangingPunct="1">
              <a:defRPr/>
            </a:pPr>
            <a:r>
              <a:rPr lang="en-CA" sz="3200" dirty="0" smtClean="0"/>
              <a:t>The change is difficult to reverse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 smtClean="0"/>
          </a:p>
        </p:txBody>
      </p:sp>
      <p:pic>
        <p:nvPicPr>
          <p:cNvPr id="39939" name="Picture 3" descr="5 clues chemical change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8413" y="0"/>
            <a:ext cx="2795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/>
              <a:t>Changes in Matter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>
                <a:latin typeface="Arial" charset="0"/>
              </a:rPr>
              <a:t>There </a:t>
            </a:r>
            <a:r>
              <a:rPr lang="en-CA" dirty="0" smtClean="0">
                <a:latin typeface="Arial" charset="0"/>
              </a:rPr>
              <a:t>are many </a:t>
            </a:r>
            <a:r>
              <a:rPr lang="en-CA" dirty="0">
                <a:latin typeface="Arial" charset="0"/>
              </a:rPr>
              <a:t>changes in matter that affect </a:t>
            </a:r>
            <a:r>
              <a:rPr lang="en-CA" dirty="0" smtClean="0">
                <a:latin typeface="Arial" charset="0"/>
              </a:rPr>
              <a:t>us.</a:t>
            </a:r>
            <a:endParaRPr lang="en-CA" dirty="0">
              <a:latin typeface="Arial" charset="0"/>
            </a:endParaRPr>
          </a:p>
          <a:p>
            <a:pPr eaLnBrk="1" hangingPunct="1">
              <a:defRPr/>
            </a:pPr>
            <a:r>
              <a:rPr lang="en-CA" dirty="0">
                <a:latin typeface="Arial" charset="0"/>
              </a:rPr>
              <a:t>Two types of changes in matter: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Physical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Chemical</a:t>
            </a:r>
            <a:endParaRPr lang="en-CA" u="sng" dirty="0">
              <a:latin typeface="Arial" charset="0"/>
            </a:endParaRPr>
          </a:p>
        </p:txBody>
      </p:sp>
      <p:graphicFrame>
        <p:nvGraphicFramePr>
          <p:cNvPr id="26628" name="Organization Chart 4"/>
          <p:cNvGraphicFramePr>
            <a:graphicFrameLocks/>
          </p:cNvGraphicFramePr>
          <p:nvPr>
            <p:ph sz="half" idx="2"/>
          </p:nvPr>
        </p:nvGraphicFramePr>
        <p:xfrm>
          <a:off x="4643438" y="1628775"/>
          <a:ext cx="4038600" cy="4525963"/>
        </p:xfrm>
        <a:graphic>
          <a:graphicData uri="http://schemas.openxmlformats.org/drawingml/2006/compatibility">
            <com:legacyDrawing xmlns:com="http://schemas.openxmlformats.org/drawingml/2006/compatibility" spid="_x0000_s2662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1847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</a:t>
            </a:r>
            <a:r>
              <a:rPr lang="en-CA" u="sng" dirty="0" smtClean="0">
                <a:latin typeface="Arial" charset="0"/>
              </a:rPr>
              <a:t>physical change </a:t>
            </a:r>
            <a:r>
              <a:rPr lang="en-CA" dirty="0" smtClean="0">
                <a:latin typeface="Arial" charset="0"/>
              </a:rPr>
              <a:t>is a change in the form or state of the substance that does </a:t>
            </a:r>
            <a:r>
              <a:rPr lang="en-CA" b="1" dirty="0" smtClean="0">
                <a:latin typeface="Arial" charset="0"/>
              </a:rPr>
              <a:t>not</a:t>
            </a:r>
            <a:r>
              <a:rPr lang="en-CA" dirty="0" smtClean="0">
                <a:latin typeface="Arial" charset="0"/>
              </a:rPr>
              <a:t> change the original substance.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No new substances are formed.</a:t>
            </a:r>
            <a:endParaRPr lang="en-CA" dirty="0">
              <a:latin typeface="Arial" charset="0"/>
            </a:endParaRP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There are 3 important physical changes: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CA" u="sng" dirty="0" smtClean="0">
                <a:latin typeface="Arial" charset="0"/>
              </a:rPr>
              <a:t>Change of state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heat is added or removed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change solid            liquid           gas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this change is reversible</a:t>
            </a:r>
            <a:endParaRPr lang="en-CA" dirty="0">
              <a:latin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08400" y="5156200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40425" y="5083175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20896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2.	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Dissolving</a:t>
            </a: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Salt dissolves in water. This change is reversible by evaporating the liquid.</a:t>
            </a:r>
            <a:br>
              <a:rPr lang="en-CA" dirty="0" smtClean="0">
                <a:latin typeface="Arial" charset="0"/>
                <a:sym typeface="Wingdings" pitchFamily="2" charset="2"/>
              </a:rPr>
            </a:b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3.  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Breaking a substance</a:t>
            </a:r>
            <a:endParaRPr lang="en-CA" u="sng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Shattering glass or cutting carrots is a physical change even though these changes cannot be reversed.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No new substances are formed.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images.cdn.fotopedia.com/flickr-2290582561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6423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Chemical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chemical change occurs when the original </a:t>
            </a:r>
            <a:r>
              <a:rPr lang="en-CA" dirty="0">
                <a:latin typeface="Arial" charset="0"/>
              </a:rPr>
              <a:t>substance is changed into </a:t>
            </a:r>
            <a:r>
              <a:rPr lang="en-CA" dirty="0" smtClean="0">
                <a:latin typeface="Arial" charset="0"/>
              </a:rPr>
              <a:t>different </a:t>
            </a:r>
            <a:r>
              <a:rPr lang="en-CA" dirty="0">
                <a:latin typeface="Arial" charset="0"/>
              </a:rPr>
              <a:t>substances that have different </a:t>
            </a:r>
            <a:r>
              <a:rPr lang="en-CA" dirty="0" smtClean="0">
                <a:latin typeface="Arial" charset="0"/>
              </a:rPr>
              <a:t>properties.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A positive test for a chemical property can result in a chemical change.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For example, is wax combustible?  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Yes, and wax particles are changed into gas particles and water vapour particles.</a:t>
            </a:r>
          </a:p>
          <a:p>
            <a:pPr eaLnBrk="1" hangingPunct="1">
              <a:defRPr/>
            </a:pPr>
            <a:r>
              <a:rPr lang="en-CA" dirty="0" smtClean="0">
                <a:latin typeface="Arial" charset="0"/>
              </a:rPr>
              <a:t>Is aluminum combustible?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No, no new substances are formed.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What are these chemical changes?</a:t>
            </a:r>
            <a:endParaRPr lang="en-CA" dirty="0"/>
          </a:p>
        </p:txBody>
      </p:sp>
      <p:pic>
        <p:nvPicPr>
          <p:cNvPr id="32770" name="Picture 2" descr="http://www.suwaneedental.com/travel/Vancouver/old%20rusty%20bi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125538"/>
            <a:ext cx="52927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557338"/>
            <a:ext cx="32956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3600" dirty="0" smtClean="0"/>
              <a:t>The 3 major chemical changes are: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1. </a:t>
            </a:r>
            <a:r>
              <a:rPr lang="en-CA" sz="3600" b="1" dirty="0" smtClean="0"/>
              <a:t>Combustion</a:t>
            </a:r>
            <a:r>
              <a:rPr lang="en-CA" sz="3600" dirty="0" smtClean="0"/>
              <a:t> – </a:t>
            </a:r>
            <a:r>
              <a:rPr lang="en-CA" sz="3600" dirty="0"/>
              <a:t>a fast reaction of a fuel with oxygen that gives off lots of heat and </a:t>
            </a:r>
            <a:r>
              <a:rPr lang="en-CA" sz="3600" dirty="0" smtClean="0"/>
              <a:t>light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2. </a:t>
            </a:r>
            <a:r>
              <a:rPr lang="en-CA" sz="3600" b="1" dirty="0" smtClean="0"/>
              <a:t>Corrosion or rusting </a:t>
            </a:r>
            <a:r>
              <a:rPr lang="en-CA" sz="3600" dirty="0" smtClean="0"/>
              <a:t>– a slow reaction of a metal with oxygen forming a metal oxide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3. </a:t>
            </a:r>
            <a:r>
              <a:rPr lang="en-CA" sz="3600" b="1" dirty="0" smtClean="0"/>
              <a:t>Reaction with acid </a:t>
            </a:r>
            <a:r>
              <a:rPr lang="en-CA" sz="3600" dirty="0" smtClean="0"/>
              <a:t>– usually bubbles</a:t>
            </a:r>
            <a:endParaRPr lang="en-CA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494</TotalTime>
  <Words>416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Garamond</vt:lpstr>
      <vt:lpstr>Arial</vt:lpstr>
      <vt:lpstr>Wingdings</vt:lpstr>
      <vt:lpstr>Calibri</vt:lpstr>
      <vt:lpstr>Stream</vt:lpstr>
      <vt:lpstr>Stream</vt:lpstr>
      <vt:lpstr>MATTER: Physical and Chemical Changes</vt:lpstr>
      <vt:lpstr>Changes in Matter</vt:lpstr>
      <vt:lpstr>Physical Changes</vt:lpstr>
      <vt:lpstr>Slide 4</vt:lpstr>
      <vt:lpstr>Physical Changes</vt:lpstr>
      <vt:lpstr>Slide 6</vt:lpstr>
      <vt:lpstr>Chemical Changes</vt:lpstr>
      <vt:lpstr>What are these chemical changes?</vt:lpstr>
      <vt:lpstr>More Chemical Changes</vt:lpstr>
      <vt:lpstr>The 5 Clues of a Chemical Change</vt:lpstr>
      <vt:lpstr>More Chemical Change Clues</vt:lpstr>
      <vt:lpstr>More Chemical Change Clues</vt:lpstr>
      <vt:lpstr>What are the clues? - a new substance is formed - irreversible - colour changed</vt:lpstr>
      <vt:lpstr>Summary</vt:lpstr>
      <vt:lpstr>Summary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User</cp:lastModifiedBy>
  <cp:revision>81</cp:revision>
  <dcterms:created xsi:type="dcterms:W3CDTF">2008-11-06T01:40:42Z</dcterms:created>
  <dcterms:modified xsi:type="dcterms:W3CDTF">2011-11-28T20:14:03Z</dcterms:modified>
</cp:coreProperties>
</file>